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94" r:id="rId9"/>
    <p:sldId id="266" r:id="rId10"/>
    <p:sldId id="267" r:id="rId11"/>
    <p:sldId id="272" r:id="rId12"/>
    <p:sldId id="270" r:id="rId13"/>
    <p:sldId id="268" r:id="rId14"/>
    <p:sldId id="269" r:id="rId15"/>
    <p:sldId id="273" r:id="rId16"/>
    <p:sldId id="271" r:id="rId17"/>
    <p:sldId id="277" r:id="rId18"/>
    <p:sldId id="278" r:id="rId19"/>
    <p:sldId id="292" r:id="rId20"/>
    <p:sldId id="302" r:id="rId21"/>
    <p:sldId id="280" r:id="rId22"/>
    <p:sldId id="282" r:id="rId23"/>
    <p:sldId id="283" r:id="rId24"/>
    <p:sldId id="288" r:id="rId25"/>
    <p:sldId id="295" r:id="rId26"/>
    <p:sldId id="289" r:id="rId27"/>
    <p:sldId id="290" r:id="rId28"/>
    <p:sldId id="291" r:id="rId29"/>
    <p:sldId id="297" r:id="rId30"/>
    <p:sldId id="299" r:id="rId31"/>
    <p:sldId id="29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58" d="100"/>
          <a:sy n="58" d="100"/>
        </p:scale>
        <p:origin x="82" y="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201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81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976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892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26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8139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7221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14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70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634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5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62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96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9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564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6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C0FC893-B12F-4509-9ACB-B5AFDD6A9987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06DA17C-39BF-4588-AA31-8653E28375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docx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eneracionxbox.com/just-dance-2020-rosalia/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commons.wikipedia.org/wiki/File:Olympic_swimming_pool_(Tbilisi)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pngimg.com/download/5540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ngimg.com/download/5540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D9F2-1B8E-41B6-8DDF-DF90A5FB0C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9187DF-F0D9-432F-B16D-28D48C933B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DF9BC3-90D2-4F70-8CE9-7E2937B04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2952750"/>
            <a:ext cx="952500" cy="95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74D5E-2D85-4523-9E28-2CC595EB1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3333750"/>
            <a:ext cx="190500" cy="190500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E82E722-3A55-4414-B738-5DAFCF4ED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3080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6000">
        <p15:prstTrans prst="curtains"/>
      </p:transition>
    </mc:Choice>
    <mc:Fallback>
      <p:transition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  <a:solidFill>
            <a:srgbClr val="00B0F0">
              <a:alpha val="55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children love to dance to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Gonoodle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for movement breaks or P.E. lessons.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Dance is the priority strand we are working to improve upon this year.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plan to introduce outdoor dance for P.E and during active yard breaks once we purchase our outdoor sound system!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people wearing masks&#10;&#10;Description automatically generated with low confidence">
            <a:extLst>
              <a:ext uri="{FF2B5EF4-FFF2-40B4-BE49-F238E27FC236}">
                <a16:creationId xmlns:a16="http://schemas.microsoft.com/office/drawing/2014/main" id="{F86ADD33-38B6-42D3-8228-641CC95C17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388" r="32587" b="-3"/>
          <a:stretch/>
        </p:blipFill>
        <p:spPr>
          <a:xfrm>
            <a:off x="8085026" y="2701180"/>
            <a:ext cx="2739728" cy="2852640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46C060-A7A1-4830-890F-84D0E088C0D2}"/>
              </a:ext>
            </a:extLst>
          </p:cNvPr>
          <p:cNvSpPr txBox="1"/>
          <p:nvPr/>
        </p:nvSpPr>
        <p:spPr>
          <a:xfrm>
            <a:off x="8620304" y="5353765"/>
            <a:ext cx="220445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generacionxbox.com/just-dance-2020-rosal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05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7" y="807647"/>
            <a:ext cx="9601196" cy="1303867"/>
          </a:xfrm>
          <a:pattFill prst="dkDnDiag">
            <a:fgClr>
              <a:srgbClr val="00B0F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School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404532"/>
            <a:ext cx="9601196" cy="3318936"/>
          </a:xfr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2050948B-CFAB-4BA0-82B0-9041FBE22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07" y="2404532"/>
            <a:ext cx="5685183" cy="426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98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824440"/>
            <a:ext cx="9601196" cy="1303867"/>
          </a:xfrm>
          <a:pattFill prst="dkDnDiag">
            <a:fgClr>
              <a:srgbClr val="00B0F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404532"/>
            <a:ext cx="9601196" cy="3318936"/>
          </a:xfrm>
          <a:solidFill>
            <a:srgbClr val="00B0F0">
              <a:alpha val="41000"/>
            </a:srgb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Active School Committee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They have an important role in leading the process. Some of their responsibilities include: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attending ASF meetings regularly and share the information and new steps to be taken with their class.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Take out,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return P.E equipment at Active Breaks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Help teach pupils yard games</a:t>
            </a:r>
          </a:p>
          <a:p>
            <a:pPr lvl="0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 as line leaders demonstrating exercises and motivating their class to take part.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286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824440"/>
            <a:ext cx="9601196" cy="1303867"/>
          </a:xfrm>
          <a:pattFill prst="ltDnDiag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6401" y="2342958"/>
            <a:ext cx="8468588" cy="3690602"/>
          </a:xfr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Naul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N.S promotes inclusive physical activity throughout the school day.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person, outdoor, sport, ground&#10;&#10;Description automatically generated">
            <a:extLst>
              <a:ext uri="{FF2B5EF4-FFF2-40B4-BE49-F238E27FC236}">
                <a16:creationId xmlns:a16="http://schemas.microsoft.com/office/drawing/2014/main" id="{B5F0BC74-CB97-46A0-A6D9-B1B09789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34" y="2687227"/>
            <a:ext cx="5069205" cy="3801904"/>
          </a:xfrm>
          <a:prstGeom prst="rect">
            <a:avLst/>
          </a:prstGeom>
        </p:spPr>
      </p:pic>
      <p:pic>
        <p:nvPicPr>
          <p:cNvPr id="7" name="Picture 6" descr="A picture containing person, sky, outdoor, road&#10;&#10;Description automatically generated">
            <a:extLst>
              <a:ext uri="{FF2B5EF4-FFF2-40B4-BE49-F238E27FC236}">
                <a16:creationId xmlns:a16="http://schemas.microsoft.com/office/drawing/2014/main" id="{BA3D235D-0657-40ED-910A-C2478A7B5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8639" y="2732165"/>
            <a:ext cx="4949372" cy="371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8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59259E-6 L -1.0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1.85185E-6 L -8.33333E-7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9142" y="792909"/>
            <a:ext cx="9601196" cy="1303867"/>
          </a:xfrm>
          <a:pattFill prst="dkDnDiag">
            <a:fgClr>
              <a:srgbClr val="00B0F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404532"/>
            <a:ext cx="9601196" cy="3318936"/>
          </a:xfr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Active Playgrounds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person, outdoor, group, people&#10;&#10;Description automatically generated">
            <a:extLst>
              <a:ext uri="{FF2B5EF4-FFF2-40B4-BE49-F238E27FC236}">
                <a16:creationId xmlns:a16="http://schemas.microsoft.com/office/drawing/2014/main" id="{E87C287F-312D-462D-9216-3E8BF94CC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723323"/>
            <a:ext cx="4717773" cy="3538329"/>
          </a:xfrm>
          <a:prstGeom prst="rect">
            <a:avLst/>
          </a:prstGeom>
        </p:spPr>
      </p:pic>
      <p:pic>
        <p:nvPicPr>
          <p:cNvPr id="7" name="Picture 6" descr="A picture containing tree, outdoor, grass, road&#10;&#10;Description automatically generated">
            <a:extLst>
              <a:ext uri="{FF2B5EF4-FFF2-40B4-BE49-F238E27FC236}">
                <a16:creationId xmlns:a16="http://schemas.microsoft.com/office/drawing/2014/main" id="{68D91F4D-A259-4C7F-B3D5-B420CF7F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40" y="2668657"/>
            <a:ext cx="4717773" cy="353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71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71" y="824440"/>
            <a:ext cx="9601196" cy="1303867"/>
          </a:xfrm>
          <a:pattFill prst="dkDnDiag">
            <a:fgClr>
              <a:srgbClr val="00B0F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404532"/>
            <a:ext cx="9601196" cy="3318936"/>
          </a:xfrm>
          <a:solidFill>
            <a:srgbClr val="00B0F0">
              <a:alpha val="42000"/>
            </a:srgb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Playgrounds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Skipping ropes,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hoolahoops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footballs are timetabled for use during yard breaks.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Old schoolyard games such as elastics and hopscotch were introduced.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Exercise circuits will be introduced after the  Easter break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2021.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group of kids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D37948D3-396A-423D-A1E0-748581025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95" y="3733800"/>
            <a:ext cx="3762704" cy="282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3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3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15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Physical Activity</a:t>
            </a:r>
          </a:p>
        </p:txBody>
      </p:sp>
      <p:cxnSp>
        <p:nvCxnSpPr>
          <p:cNvPr id="27" name="Straight Connector 21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564" y="2556932"/>
            <a:ext cx="4567427" cy="3318936"/>
          </a:xfrm>
          <a:solidFill>
            <a:srgbClr val="00B0F0">
              <a:alpha val="70000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Active Line Leaders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line leaders perform exercises for the classes to do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keep their classes physically active before their return to class!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building, person, outdoor&#10;&#10;Description automatically generated">
            <a:extLst>
              <a:ext uri="{FF2B5EF4-FFF2-40B4-BE49-F238E27FC236}">
                <a16:creationId xmlns:a16="http://schemas.microsoft.com/office/drawing/2014/main" id="{C0202A9E-D517-42F8-A6B1-8D32168FD5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74" b="2"/>
          <a:stretch/>
        </p:blipFill>
        <p:spPr>
          <a:xfrm rot="5400000">
            <a:off x="8863395" y="813265"/>
            <a:ext cx="2494531" cy="2510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E09BB-0B68-4324-9D1F-3E884BCACA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" r="-2" b="29570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53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Initiatives to promote Physical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62000"/>
            </a:srgbClr>
          </a:solidFill>
        </p:spPr>
        <p:txBody>
          <a:bodyPr/>
          <a:lstStyle/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Naul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N.S we are of the mindset that physical activity should be built into the school day daily and not just at set P.E times.</a:t>
            </a: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Walk around Europe Challenge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Active Break every day Challenge (running/ dance/ exercise break)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Super Troopers Homework booklet 2020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Walk to school initiative (wear high viz jackets) 2019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Brain breaks, Rainy day breaks and Go Noodle.</a:t>
            </a: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6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39ECD8-0E3E-43C1-9E56-3604E9A15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592F0F-402B-4FF5-BC6B-00A024655A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EF0DA20-3B85-45BF-BA3A-BFB1E8447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77C3F1-A465-43B3-85B0-DD54F9F15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DB29FDA-E291-482E-AAF5-3E0C5C3214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0024A88-E45C-43D3-B94F-346AF518B1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Wellbeing Week 2019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FBD34B5-7777-4A8A-8ED2-97A4A3C27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  <a:solidFill>
            <a:srgbClr val="00B0F0">
              <a:alpha val="68000"/>
            </a:srgbClr>
          </a:solidFill>
        </p:spPr>
        <p:txBody>
          <a:bodyPr>
            <a:normAutofit/>
          </a:bodyPr>
          <a:lstStyle/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Operation Transformation (10 @ 10)</a:t>
            </a:r>
          </a:p>
          <a:p>
            <a:pPr marL="17145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All the pupils and teachers took part</a:t>
            </a:r>
          </a:p>
          <a:p>
            <a:pPr marL="17145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It was great fun and it energized us!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omic Sans MS" panose="030F0702030302020204" pitchFamily="66" charset="0"/>
              <a:buChar char="-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/>
          </a:p>
        </p:txBody>
      </p:sp>
      <p:pic>
        <p:nvPicPr>
          <p:cNvPr id="9" name="Picture 8" descr="A picture containing sky, outdoor, people, group&#10;&#10;Description automatically generated">
            <a:extLst>
              <a:ext uri="{FF2B5EF4-FFF2-40B4-BE49-F238E27FC236}">
                <a16:creationId xmlns:a16="http://schemas.microsoft.com/office/drawing/2014/main" id="{F20465FF-D4D4-4E6D-8B5B-8C4669BADD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8" r="1510" b="-1"/>
          <a:stretch/>
        </p:blipFill>
        <p:spPr>
          <a:xfrm>
            <a:off x="6093447" y="821175"/>
            <a:ext cx="2584054" cy="249453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18F8D27-BFDB-4BF9-A512-FF930275B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person, child, tree, outdoor&#10;&#10;Description automatically generated">
            <a:extLst>
              <a:ext uri="{FF2B5EF4-FFF2-40B4-BE49-F238E27FC236}">
                <a16:creationId xmlns:a16="http://schemas.microsoft.com/office/drawing/2014/main" id="{B7C16496-DF9C-4E89-960A-558322345B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5" r="-1" b="-1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7" name="Picture 6" descr="A picture containing tree, outdoor, person, sky&#10;&#10;Description automatically generated">
            <a:extLst>
              <a:ext uri="{FF2B5EF4-FFF2-40B4-BE49-F238E27FC236}">
                <a16:creationId xmlns:a16="http://schemas.microsoft.com/office/drawing/2014/main" id="{EF933AD2-EC7E-47C1-8AAF-85374E7FDE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7" r="-2" b="11376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1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4">
            <a:extLst>
              <a:ext uri="{FF2B5EF4-FFF2-40B4-BE49-F238E27FC236}">
                <a16:creationId xmlns:a16="http://schemas.microsoft.com/office/drawing/2014/main" id="{75E66D3F-14EA-4BCD-819B-EEF581746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26">
            <a:extLst>
              <a:ext uri="{FF2B5EF4-FFF2-40B4-BE49-F238E27FC236}">
                <a16:creationId xmlns:a16="http://schemas.microsoft.com/office/drawing/2014/main" id="{D49D3EDE-CC3B-4573-A04B-26F32F1B2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0D0D4B-CC81-434D-B595-71AA691923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047919-8C66-4EF3-9979-FB7112EB6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00195C4-7BCF-469C-A003-AC2F0D2F91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EE82425-33CD-4CF1-9623-91BECE687F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2" y="982132"/>
            <a:ext cx="4802185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 to promote Physical Activity 2021 </a:t>
            </a: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DD5289D1-D3B7-4C53-823E-280A79C02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517009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CAA2E576-295A-487E-BDE7-90DEC88A3E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1" b="5183"/>
          <a:stretch/>
        </p:blipFill>
        <p:spPr>
          <a:xfrm rot="5400000">
            <a:off x="1591865" y="1952522"/>
            <a:ext cx="3858780" cy="2774151"/>
          </a:xfrm>
          <a:prstGeom prst="rect">
            <a:avLst/>
          </a:prstGeom>
        </p:spPr>
      </p:pic>
      <p:cxnSp>
        <p:nvCxnSpPr>
          <p:cNvPr id="40" name="Straight Connector 34">
            <a:extLst>
              <a:ext uri="{FF2B5EF4-FFF2-40B4-BE49-F238E27FC236}">
                <a16:creationId xmlns:a16="http://schemas.microsoft.com/office/drawing/2014/main" id="{A456CE10-0EE3-4503-ACF3-1D53A6FDB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4412" y="2400639"/>
            <a:ext cx="480218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2" y="2556932"/>
            <a:ext cx="4802184" cy="3318936"/>
          </a:xfrm>
          <a:solidFill>
            <a:srgbClr val="00B0F0">
              <a:alpha val="58000"/>
            </a:srgbClr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4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Walk/ Run around Europe Challenge (May 2021)</a:t>
            </a:r>
          </a:p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is a great way to keep fit and to get out of the classroom and get some fresh air!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Every day the classes will go out to do laps of the yard. Each lap equates to a kilometer.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Children have the option of whether to walk or jog their laps. Each child keeps count of their laps.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May we will hold </a:t>
            </a:r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challenge between the classes. Each class teacher keeps a record of the total of laps (kms) completed by their class for the week.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Each week we will </a:t>
            </a:r>
            <a:r>
              <a:rPr lang="en-US" sz="1400" dirty="0">
                <a:solidFill>
                  <a:srgbClr val="26262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how many kilometers each class did. 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the end of the 4 week challenge we will see </a:t>
            </a:r>
            <a:r>
              <a:rPr lang="en-US" sz="1300" dirty="0">
                <a:solidFill>
                  <a:srgbClr val="262626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which </a:t>
            </a:r>
            <a:r>
              <a:rPr lang="en-US" sz="1300" dirty="0">
                <a:solidFill>
                  <a:srgbClr val="26262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European country each class gets closest to.</a:t>
            </a:r>
          </a:p>
          <a:p>
            <a:pPr>
              <a:lnSpc>
                <a:spcPct val="90000"/>
              </a:lnSpc>
            </a:pPr>
            <a:endParaRPr lang="en-US" sz="1300" dirty="0">
              <a:solidFill>
                <a:srgbClr val="262626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3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9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32000">
                <a:srgbClr val="00B0F0"/>
              </a:gs>
              <a:gs pos="9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57000"/>
            </a:srgbClr>
          </a:solidFill>
          <a:ln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67000">
                  <a:schemeClr val="accent1">
                    <a:lumMod val="45000"/>
                    <a:lumOff val="55000"/>
                  </a:schemeClr>
                </a:gs>
                <a:gs pos="91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overall aim is to increase the children’s daily physical activity throughout the school day </a:t>
            </a: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By increasing the amount of physical activity the children do at school, the school day is energized.</a:t>
            </a:r>
          </a:p>
          <a:p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Increased physical activity promotes the physical and mental well being of the children.</a:t>
            </a: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provide opportunities for physical activity </a:t>
            </a:r>
          </a:p>
          <a:p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Active yards and active lines         </a:t>
            </a:r>
          </a:p>
          <a:p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Brain breaks/ movement breaks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01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Initiatives to promote Physical Activity 2021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6256866" cy="3318936"/>
          </a:xfrm>
          <a:solidFill>
            <a:srgbClr val="00B0F0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Active Break Every Day Challenge April)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month we aim to do an Active break every day </a:t>
            </a:r>
          </a:p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will be either a 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unning break, Dance break or Ex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ercise break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>
              <a:solidFill>
                <a:srgbClr val="262626"/>
              </a:solidFill>
            </a:endParaRPr>
          </a:p>
        </p:txBody>
      </p:sp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C25B73CF-A4BA-43FE-ABB7-23141ABD2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8570" y="3057760"/>
            <a:ext cx="2852640" cy="2139480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409736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440FBE6-72B7-43D4-A8EB-FDBC35FE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7B8492-BC4D-4046-B35A-C38E0349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7264A7B-BD07-443B-B4AE-B7D112274D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9B85B4-ACC6-412B-BC6B-2163BCCD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7D5E57D-F913-44D3-9AF3-FCDFAE64F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CF01E4E-4102-455A-BC41-D5F848B941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Partnerships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652DC1-CA18-4263-AC06-BAB0B05EC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  <a:solidFill>
            <a:srgbClr val="00B0F0">
              <a:alpha val="69000"/>
            </a:srgbClr>
          </a:solidFill>
        </p:spPr>
        <p:txBody>
          <a:bodyPr>
            <a:normAutofit/>
          </a:bodyPr>
          <a:lstStyle/>
          <a:p>
            <a:pPr algn="ctr"/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pupils and staff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Naul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N.S work together to promote physical activity throughout the school day.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Active school committee have an active role in the process. They attend meetings with the Active School Coordinator (Ms. Kelly) and share the information with the teachers and classes.</a:t>
            </a:r>
          </a:p>
          <a:p>
            <a:pPr marL="0" indent="0" algn="ctr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standing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A0BBAB3C-5F21-4897-B0A1-FFEAAE20E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r="3720" b="-3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86361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Partnerships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59000"/>
            </a:srgbClr>
          </a:solidFill>
        </p:spPr>
        <p:txBody>
          <a:bodyPr/>
          <a:lstStyle/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Naul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N.S works with the Local Community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Carla Rowe from Clan Mhuire GAA club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coached the children in GAA skills and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Fundamental Movement skills prior to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Covid 19 lockdown.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group of people running on a street&#10;&#10;Description automatically generated with low confidence">
            <a:extLst>
              <a:ext uri="{FF2B5EF4-FFF2-40B4-BE49-F238E27FC236}">
                <a16:creationId xmlns:a16="http://schemas.microsoft.com/office/drawing/2014/main" id="{2A821A99-6CB5-4E2C-A01D-52000BDBD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638" y="3097194"/>
            <a:ext cx="3513959" cy="263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6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AC0F86-9A78-4E84-A4B4-ADB8B2629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F78B9E-8BE2-4706-9377-A05FA25AB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2CDFDE2-4DB3-4623-BA21-187D1B710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D74B2AA-1443-4E9B-8462-F7F5B85259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B652B6-7300-49EC-9422-EF5342492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909587-01DE-424D-A15F-DAA28CF2CD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Partnerships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9A54E25-1C05-48E5-A5CC-3778C1D363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tree, person, ground&#10;&#10;Description automatically generated">
            <a:extLst>
              <a:ext uri="{FF2B5EF4-FFF2-40B4-BE49-F238E27FC236}">
                <a16:creationId xmlns:a16="http://schemas.microsoft.com/office/drawing/2014/main" id="{996E3641-A046-4E5B-9E9F-804BF4359C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4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E5D0023-B23E-4823-8D72-B07FFF8CA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  <a:solidFill>
            <a:srgbClr val="00B0F0">
              <a:alpha val="50000"/>
            </a:srgbClr>
          </a:solidFill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Naul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N.S work in partnership with others to promote  physical activity after school by providing after school activities (prior to Covid19)</a:t>
            </a:r>
          </a:p>
          <a:p>
            <a:pPr>
              <a:lnSpc>
                <a:spcPct val="90000"/>
              </a:lnSpc>
            </a:pP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Rinka</a:t>
            </a:r>
            <a:endParaRPr lang="en-US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Soccer with Mick (FAI)</a:t>
            </a:r>
          </a:p>
        </p:txBody>
      </p:sp>
    </p:spTree>
    <p:extLst>
      <p:ext uri="{BB962C8B-B14F-4D97-AF65-F5344CB8AC3E}">
        <p14:creationId xmlns:p14="http://schemas.microsoft.com/office/powerpoint/2010/main" val="179183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522" y="785704"/>
            <a:ext cx="9189718" cy="1402079"/>
          </a:xfrm>
          <a:solidFill>
            <a:srgbClr val="00B0F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Partnerships 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Home-school links/ Parents</a:t>
            </a:r>
            <a:endParaRPr lang="en-US" dirty="0">
              <a:solidFill>
                <a:schemeClr val="bg1"/>
              </a:solidFill>
              <a:effectLst/>
              <a:highlight>
                <a:srgbClr val="0000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children participated in Active homework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under the supervision of their parents.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Let’s Get Active Homework booklets (2019)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Super Troopers Homework booklets (2020)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548C33D-B0EE-4B68-AA6F-B45219D2F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78"/>
          <a:stretch/>
        </p:blipFill>
        <p:spPr>
          <a:xfrm>
            <a:off x="8508537" y="3742269"/>
            <a:ext cx="2713180" cy="2133599"/>
          </a:xfrm>
          <a:prstGeom prst="rect">
            <a:avLst/>
          </a:prstGeom>
          <a:scene3d>
            <a:camera prst="orthographicFront">
              <a:rot lat="21599994" lon="300000" rev="5400000"/>
            </a:camera>
            <a:lightRig rig="threePt" dir="t"/>
          </a:scene3d>
        </p:spPr>
      </p:pic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07FE5E6D-FA7A-47FB-A71C-0A265A5CC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15873" y="1107146"/>
            <a:ext cx="2571532" cy="192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5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E15D8F5-87D0-452C-93FB-8CA3F98D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BCF8C7-8464-4B36-AF07-C89E5129E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9A16566-722B-41C8-8B9F-B133B71E2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929A8C-ADE2-462E-A437-C028E4648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17397E4-1968-4513-988E-69C130AC1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A0B6105-4183-4AEC-BDB1-E67B7B2C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Partnerships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8B956C-6D95-401E-8C33-997227D9D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E3E3DC09-402F-4C1D-8F2D-F0590D88FC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63"/>
          <a:stretch/>
        </p:blipFill>
        <p:spPr>
          <a:xfrm>
            <a:off x="1295401" y="3153522"/>
            <a:ext cx="2216907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6" name="Picture 5" descr="A group of people playing frisbee&#10;&#10;Description automatically generated with low confidence">
            <a:extLst>
              <a:ext uri="{FF2B5EF4-FFF2-40B4-BE49-F238E27FC236}">
                <a16:creationId xmlns:a16="http://schemas.microsoft.com/office/drawing/2014/main" id="{63CC5DE8-A892-4C48-B171-0C852F45ED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1" r="3355"/>
          <a:stretch/>
        </p:blipFill>
        <p:spPr>
          <a:xfrm>
            <a:off x="3837973" y="3153522"/>
            <a:ext cx="2229372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  <a:effectLst>
            <a:outerShdw blurRad="50800" dist="50800" dir="5400000" algn="ctr" rotWithShape="0">
              <a:srgbClr val="00B0F0"/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children in 3</a:t>
            </a:r>
            <a:r>
              <a:rPr lang="en-US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rd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4</a:t>
            </a:r>
            <a:r>
              <a:rPr lang="en-US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class participated in a Tag Ru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gby Blitz with other schools .</a:t>
            </a:r>
          </a:p>
          <a:p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was hosted by Balbriggan R.F.C on  February 13</a:t>
            </a:r>
            <a:r>
              <a:rPr lang="en-US" baseline="30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baseline="30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2019.</a:t>
            </a:r>
          </a:p>
          <a:p>
            <a:endParaRPr lang="en-US" dirty="0">
              <a:solidFill>
                <a:srgbClr val="00B0F0">
                  <a:alpha val="50000"/>
                </a:srgb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1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School Week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55000"/>
            </a:srgbClr>
          </a:solidFill>
        </p:spPr>
        <p:txBody>
          <a:bodyPr/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 the past 4 years we have held an 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Active </a:t>
            </a: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School’s week (ASW)</a:t>
            </a: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which coincides with the week of the Sports day.</a:t>
            </a:r>
          </a:p>
          <a:p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children are timetabled to partake in a</a:t>
            </a:r>
          </a:p>
          <a:p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different Sports Activity daily.</a:t>
            </a:r>
          </a:p>
          <a:p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is an example of the Timetable </a:t>
            </a:r>
          </a:p>
          <a:p>
            <a:r>
              <a:rPr lang="en-U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Active School’s Week 2019</a:t>
            </a:r>
          </a:p>
          <a:p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3B6D18-90D6-476F-ABC9-1ED6B3948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63" y="2556932"/>
            <a:ext cx="4426143" cy="3318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3972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School Week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38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Sports Day is a fun event and pre-Covid 19 parents came to watch their children partake.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Sports day events include: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Welly throwing                                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Parachute play                               Athletics – Boys and Girls races         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Obstacle courses                                          - Relay races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Bean bag race                                               - Holiday Race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Egg and spoon race                                      - Parents race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Sack race                                                      -  Toddler Race</a:t>
            </a:r>
          </a:p>
          <a:p>
            <a:r>
              <a:rPr 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3-legged race</a:t>
            </a:r>
          </a:p>
          <a:p>
            <a:pPr marL="0" indent="0"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946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A2AAA7B-DD5A-486B-B28F-F19588315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B99B21-A649-42D2-BB86-486C2E73A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A631EEB-EF96-4032-8B47-62220C1316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0B37569-6E3D-4B34-AD3E-0FC79D7CB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3A0A741-DE46-43B7-A732-2C6D71E7B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FB4AD13-112F-436E-9596-F7557110C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  <a:solidFill>
            <a:srgbClr val="0070C0">
              <a:alpha val="68000"/>
            </a:srgb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School Week 2019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6D98D9-A8AD-432E-BD4E-FF8001244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  <a:solidFill>
            <a:srgbClr val="00B0F0">
              <a:alpha val="44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are some photo’s of Sports Day events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 descr="A picture containing grass, outdoor, frisbee, playing&#10;&#10;Description automatically generated">
            <a:extLst>
              <a:ext uri="{FF2B5EF4-FFF2-40B4-BE49-F238E27FC236}">
                <a16:creationId xmlns:a16="http://schemas.microsoft.com/office/drawing/2014/main" id="{DF647AC7-363D-4616-86FA-0D540DB6FF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952"/>
          <a:stretch/>
        </p:blipFill>
        <p:spPr>
          <a:xfrm>
            <a:off x="8137325" y="1158024"/>
            <a:ext cx="2839277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17" name="Picture 16" descr="A group of people playing in a field&#10;&#10;Description automatically generated with low confidence">
            <a:extLst>
              <a:ext uri="{FF2B5EF4-FFF2-40B4-BE49-F238E27FC236}">
                <a16:creationId xmlns:a16="http://schemas.microsoft.com/office/drawing/2014/main" id="{165F171E-FD3D-4E66-942F-3E02FC6EE4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" b="3088"/>
          <a:stretch/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21" name="Picture 20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84D272FF-97B6-4E70-86D4-897CD53088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53" y="3093957"/>
            <a:ext cx="5400928" cy="278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6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>
            <a:alpha val="7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E15D8F5-87D0-452C-93FB-8CA3F98D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BCF8C7-8464-4B36-AF07-C89E5129E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9A16566-722B-41C8-8B9F-B133B71E2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929A8C-ADE2-462E-A437-C028E4648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17397E4-1968-4513-988E-69C130AC1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A0B6105-4183-4AEC-BDB1-E67B7B2C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School Week 2019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8B956C-6D95-401E-8C33-997227D9D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grass, outdoor, green&#10;&#10;Description automatically generated">
            <a:extLst>
              <a:ext uri="{FF2B5EF4-FFF2-40B4-BE49-F238E27FC236}">
                <a16:creationId xmlns:a16="http://schemas.microsoft.com/office/drawing/2014/main" id="{55E190A9-1199-4B4A-B93F-5052BD43FD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0" b="4"/>
          <a:stretch/>
        </p:blipFill>
        <p:spPr>
          <a:xfrm rot="16200000">
            <a:off x="1194403" y="3254519"/>
            <a:ext cx="2418902" cy="2216907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7" name="Picture 6" descr="A picture containing grass, tree, outdoor, person&#10;&#10;Description automatically generated">
            <a:extLst>
              <a:ext uri="{FF2B5EF4-FFF2-40B4-BE49-F238E27FC236}">
                <a16:creationId xmlns:a16="http://schemas.microsoft.com/office/drawing/2014/main" id="{C5A7C0C2-AAAF-4FA6-A1B4-0E0A2458F2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23702"/>
          <a:stretch/>
        </p:blipFill>
        <p:spPr>
          <a:xfrm>
            <a:off x="3837973" y="3153522"/>
            <a:ext cx="2229372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  <a:solidFill>
            <a:srgbClr val="00B0F0">
              <a:alpha val="41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are some photo’s of Sports Day events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07BC1231-4B09-43D8-97DA-ADD98061B0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054" y="2489200"/>
            <a:ext cx="4488067" cy="336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4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solidFill>
            <a:srgbClr val="00B0F0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82000"/>
            </a:srgbClr>
          </a:solidFill>
          <a:ln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67000">
                  <a:schemeClr val="accent1">
                    <a:lumMod val="45000"/>
                    <a:lumOff val="55000"/>
                  </a:schemeClr>
                </a:gs>
                <a:gs pos="91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/>
          <a:lstStyle/>
          <a:p>
            <a:r>
              <a:rPr lang="en-US" sz="20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Naul</a:t>
            </a:r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N.S is currently working towards attaining the Active Schools flag.</a:t>
            </a:r>
          </a:p>
          <a:p>
            <a:endParaRPr lang="en-US" sz="20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This is a two year process and so far we have made some great improvements to the way we approach Physical Education in our school.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0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E15D8F5-87D0-452C-93FB-8CA3F98D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9BCF8C7-8464-4B36-AF07-C89E5129ED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9A16566-722B-41C8-8B9F-B133B71E2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929A8C-ADE2-462E-A437-C028E46486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17397E4-1968-4513-988E-69C130AC1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A0B6105-4183-4AEC-BDB1-E67B7B2C70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21F9D2-34B0-4C5B-BB42-0C515289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Active School Week 2019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8B956C-6D95-401E-8C33-997227D9D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roup of people playing in a field&#10;&#10;Description automatically generated with low confidence">
            <a:extLst>
              <a:ext uri="{FF2B5EF4-FFF2-40B4-BE49-F238E27FC236}">
                <a16:creationId xmlns:a16="http://schemas.microsoft.com/office/drawing/2014/main" id="{3E4FF83E-DB8D-4667-B74B-CE7CA3BA67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6175"/>
          <a:stretch/>
        </p:blipFill>
        <p:spPr>
          <a:xfrm>
            <a:off x="1295401" y="3153522"/>
            <a:ext cx="2216907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6" name="Picture 5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39D2A6C0-5337-4F04-9CB5-CACBCE43B7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4" r="16922"/>
          <a:stretch/>
        </p:blipFill>
        <p:spPr>
          <a:xfrm>
            <a:off x="3837973" y="3153522"/>
            <a:ext cx="2229372" cy="2418902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C749D-EBEF-4435-9754-E40B3899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  <a:solidFill>
            <a:srgbClr val="00B0F0">
              <a:alpha val="39000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are some photo’s of Sports Day events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A picture containing grass, sky, outdoor, playing&#10;&#10;Description automatically generated">
            <a:extLst>
              <a:ext uri="{FF2B5EF4-FFF2-40B4-BE49-F238E27FC236}">
                <a16:creationId xmlns:a16="http://schemas.microsoft.com/office/drawing/2014/main" id="{D0BE2B95-DF9E-4EAE-B369-6475DB0DB0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945" y="2495566"/>
            <a:ext cx="4478390" cy="335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4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CDEEE-1B02-4E79-BC50-5BB5F5920D4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 Home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4703C-4632-4689-B7F2-20C0BDB96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285999"/>
            <a:ext cx="9601196" cy="3589869"/>
          </a:xfrm>
          <a:solidFill>
            <a:srgbClr val="00B0F0">
              <a:alpha val="74000"/>
            </a:srgbClr>
          </a:solid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lockdown due to Covid 19, the children still participated in Active Home Week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of the children also held a Sports day at home.</a:t>
            </a:r>
          </a:p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Teachers sent activities and ideas to the children and parents.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gradFill>
            <a:gsLst>
              <a:gs pos="32000">
                <a:srgbClr val="00B0F0"/>
              </a:gs>
              <a:gs pos="9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Active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00B0F0">
              <a:alpha val="61000"/>
            </a:srgbClr>
          </a:solidFill>
          <a:ln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67000">
                  <a:schemeClr val="accent1">
                    <a:lumMod val="45000"/>
                    <a:lumOff val="55000"/>
                  </a:schemeClr>
                </a:gs>
                <a:gs pos="91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>
            <a:normAutofit fontScale="70000" lnSpcReduction="2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Examples of positive changes introduced over the past 3 years are: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whole school </a:t>
            </a:r>
            <a:r>
              <a:rPr lang="en-US" sz="18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standardised</a:t>
            </a:r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timetable for P.E ensuring a balanced coverage of all strands of the P.E curriculum throughout the year.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Active Yard breaks with Active Line leaders, Playground leaders and P.E Equipment monitors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Swimming lessons (2019 and 2020)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US" sz="18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After school activities such as </a:t>
            </a:r>
            <a:r>
              <a:rPr lang="en-US" sz="1800" dirty="0" err="1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Rinka</a:t>
            </a: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and soccer (2019 and 2020)</a:t>
            </a:r>
          </a:p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We are in the process of purchasing a mobile outdoor sound system to enable the children to dance outdoors during yard breaks and P.E.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4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solidFill>
            <a:srgbClr val="00B0F0"/>
          </a:solid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556932"/>
            <a:ext cx="9601196" cy="3318936"/>
          </a:xfrm>
          <a:solidFill>
            <a:srgbClr val="00B0F0">
              <a:alpha val="63000"/>
            </a:srgbClr>
          </a:solidFill>
          <a:ln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48000">
                  <a:schemeClr val="accent1">
                    <a:lumMod val="45000"/>
                    <a:lumOff val="55000"/>
                  </a:schemeClr>
                </a:gs>
                <a:gs pos="67000">
                  <a:schemeClr val="accent1">
                    <a:lumMod val="45000"/>
                    <a:lumOff val="55000"/>
                  </a:schemeClr>
                </a:gs>
                <a:gs pos="91000">
                  <a:schemeClr val="accent3">
                    <a:lumMod val="40000"/>
                    <a:lumOff val="60000"/>
                  </a:schemeClr>
                </a:gs>
              </a:gsLst>
              <a:lin ang="5400000" scaled="1"/>
            </a:gradFill>
          </a:ln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All classes are timetabled for 60 minutes of physical education every week.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broad and balanced P.E curriculum is taught at all levels by the classroom teacher using a range of P.E teaching resources and equipment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Games, Aquatics, Athletics, Dance and Outdoor activities are the 5 P.E strands that are covered each year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Due to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Naul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N.S not having a P.E hall and gymnastics equipment, we are limited in the  amount of Gymnastics we can teach 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69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1196" cy="1303867"/>
          </a:xfrm>
          <a:solidFill>
            <a:srgbClr val="00B0F0"/>
          </a:solidFill>
        </p:spPr>
        <p:txBody>
          <a:bodyPr/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404532"/>
            <a:ext cx="9601196" cy="3318936"/>
          </a:xfrm>
          <a:solidFill>
            <a:srgbClr val="00B0F0">
              <a:alpha val="93000"/>
            </a:srgbClr>
          </a:solidFill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February all the children worked on creating a school slogan for Active School’s.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children designed a poster with a slogan and this is the one we chose for </a:t>
            </a:r>
            <a:r>
              <a:rPr lang="en-US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Naul</a:t>
            </a:r>
            <a:r>
              <a:rPr lang="en-US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N.S.</a:t>
            </a: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6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Wise, Exercise!</a:t>
            </a: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757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  <a:pattFill prst="pct40">
            <a:fgClr>
              <a:srgbClr val="0070C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9601196" cy="3263612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introduced swimming lessons in Aura in 2019 and 2020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3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6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class.                                    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41D81938-814A-4DCB-BCAF-7112B0723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867701" cy="3650776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03BECE1-48C6-4D4C-A7A8-03EB2974A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050059" y="-125848"/>
            <a:ext cx="2272284" cy="2272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AF2F7-C6AE-4F59-A9CF-2B8D255697CE}"/>
              </a:ext>
            </a:extLst>
          </p:cNvPr>
          <p:cNvSpPr txBox="1"/>
          <p:nvPr/>
        </p:nvSpPr>
        <p:spPr>
          <a:xfrm>
            <a:off x="8050059" y="2242924"/>
            <a:ext cx="227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pngimg.com/download/5540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6" name="Picture 15" descr="A picture containing sport, indoor, swimming, water sport&#10;&#10;Description automatically generated">
            <a:extLst>
              <a:ext uri="{FF2B5EF4-FFF2-40B4-BE49-F238E27FC236}">
                <a16:creationId xmlns:a16="http://schemas.microsoft.com/office/drawing/2014/main" id="{6A0244FD-1D40-42F8-9B00-D37BBD6DA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871138" y="3306983"/>
            <a:ext cx="6092562" cy="38727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CA9AB59-6244-4CC1-868F-9DC8A0C12EE3}"/>
              </a:ext>
            </a:extLst>
          </p:cNvPr>
          <p:cNvSpPr txBox="1"/>
          <p:nvPr/>
        </p:nvSpPr>
        <p:spPr>
          <a:xfrm>
            <a:off x="4871137" y="6229339"/>
            <a:ext cx="39461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://commons.wikipedia.org/wiki/File:Olympic_swimming_pool_(Tbilisi)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39927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2723366-C73B-4ED6-ADEF-29911C6BC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7A4152-8E41-4D1C-B88C-57C5C430A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1" y="484632"/>
            <a:ext cx="11222737" cy="1479635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>
            <a:bevelT w="6350" h="63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21" y="796374"/>
            <a:ext cx="10583158" cy="880027"/>
          </a:xfrm>
          <a:pattFill prst="pct40">
            <a:fgClr>
              <a:srgbClr val="0070C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9F76F5-72D4-4814-9169-8F535AEEB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0747" y="648377"/>
            <a:ext cx="10890504" cy="1152144"/>
          </a:xfrm>
          <a:prstGeom prst="rect">
            <a:avLst/>
          </a:prstGeom>
          <a:noFill/>
          <a:ln w="15875" cap="flat">
            <a:solidFill>
              <a:schemeClr val="accent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202988-4466-42C5-B33A-AFABF051B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6000"/>
            <a:ext cx="12192000" cy="4572000"/>
          </a:xfrm>
          <a:prstGeom prst="rect">
            <a:avLst/>
          </a:prstGeom>
          <a:gradFill>
            <a:gsLst>
              <a:gs pos="0">
                <a:schemeClr val="bg1"/>
              </a:gs>
              <a:gs pos="30000">
                <a:schemeClr val="bg1"/>
              </a:gs>
              <a:gs pos="61000">
                <a:schemeClr val="bg2">
                  <a:lumMod val="20000"/>
                  <a:lumOff val="80000"/>
                </a:schemeClr>
              </a:gs>
              <a:gs pos="97000">
                <a:schemeClr val="bg2">
                  <a:lumMod val="70000"/>
                  <a:lumOff val="3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innerShdw blurRad="63500" dist="508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F482E1CF-FAA5-42D4-B987-13F1D872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612256"/>
            <a:ext cx="9601196" cy="3263612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PAWS (Primary Aquatics Water Safety)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taught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all classes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teaches basic water safety skills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class.                                     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03BECE1-48C6-4D4C-A7A8-03EB2974A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050059" y="-125848"/>
            <a:ext cx="2272284" cy="2272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DAF2F7-C6AE-4F59-A9CF-2B8D255697CE}"/>
              </a:ext>
            </a:extLst>
          </p:cNvPr>
          <p:cNvSpPr txBox="1"/>
          <p:nvPr/>
        </p:nvSpPr>
        <p:spPr>
          <a:xfrm>
            <a:off x="8050059" y="2242924"/>
            <a:ext cx="227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pngimg.com/download/5540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1516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04905-0A2F-454A-81E5-16B13B1E9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824440"/>
            <a:ext cx="9601196" cy="1303867"/>
          </a:xfrm>
          <a:pattFill prst="pct40">
            <a:fgClr>
              <a:srgbClr val="0070C0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Athletics</a:t>
            </a:r>
          </a:p>
        </p:txBody>
      </p:sp>
      <p:pic>
        <p:nvPicPr>
          <p:cNvPr id="5" name="Content Placeholder 4" descr="A picture containing road, tree, outdoor, child&#10;&#10;Description automatically generated">
            <a:extLst>
              <a:ext uri="{FF2B5EF4-FFF2-40B4-BE49-F238E27FC236}">
                <a16:creationId xmlns:a16="http://schemas.microsoft.com/office/drawing/2014/main" id="{16F367FD-892D-4D8E-98B9-309C87F7B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2922839"/>
            <a:ext cx="4423833" cy="3317875"/>
          </a:xfr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</p:pic>
      <p:pic>
        <p:nvPicPr>
          <p:cNvPr id="13" name="Picture 12" descr="A group of kids playing football&#10;&#10;Description automatically generated with low confidence">
            <a:extLst>
              <a:ext uri="{FF2B5EF4-FFF2-40B4-BE49-F238E27FC236}">
                <a16:creationId xmlns:a16="http://schemas.microsoft.com/office/drawing/2014/main" id="{39398A63-8654-46D6-8E71-A33082D2B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71954"/>
            <a:ext cx="5158346" cy="386876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74295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6000">
        <p14:reveal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11035</TotalTime>
  <Words>1329</Words>
  <Application>Microsoft Office PowerPoint</Application>
  <PresentationFormat>Widescreen</PresentationFormat>
  <Paragraphs>176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Comic Sans MS</vt:lpstr>
      <vt:lpstr>Garamond</vt:lpstr>
      <vt:lpstr>Symbol</vt:lpstr>
      <vt:lpstr>Organic</vt:lpstr>
      <vt:lpstr>PowerPoint Presentation</vt:lpstr>
      <vt:lpstr>An Active School</vt:lpstr>
      <vt:lpstr>An Active School</vt:lpstr>
      <vt:lpstr>An Active School</vt:lpstr>
      <vt:lpstr>Physical Education</vt:lpstr>
      <vt:lpstr>Physical Education</vt:lpstr>
      <vt:lpstr>Aquatics</vt:lpstr>
      <vt:lpstr>Aquatics</vt:lpstr>
      <vt:lpstr>Athletics</vt:lpstr>
      <vt:lpstr>Dance</vt:lpstr>
      <vt:lpstr>Active School Committee</vt:lpstr>
      <vt:lpstr>Physical Activity</vt:lpstr>
      <vt:lpstr>Physical Activity</vt:lpstr>
      <vt:lpstr>Physical Activity</vt:lpstr>
      <vt:lpstr>Physical Activity</vt:lpstr>
      <vt:lpstr>Physical Activity</vt:lpstr>
      <vt:lpstr>Initiatives to promote Physical Activity </vt:lpstr>
      <vt:lpstr>Wellbeing Week 2019 </vt:lpstr>
      <vt:lpstr>Initiatives to promote Physical Activity 2021 </vt:lpstr>
      <vt:lpstr>Initiatives to promote Physical Activity 2021 </vt:lpstr>
      <vt:lpstr>Partnerships </vt:lpstr>
      <vt:lpstr>Partnerships </vt:lpstr>
      <vt:lpstr>Partnerships </vt:lpstr>
      <vt:lpstr>Partnerships </vt:lpstr>
      <vt:lpstr>Partnerships </vt:lpstr>
      <vt:lpstr>Active School Week </vt:lpstr>
      <vt:lpstr>Active School Week </vt:lpstr>
      <vt:lpstr>Active School Week 2019 </vt:lpstr>
      <vt:lpstr>Active School Week 2019</vt:lpstr>
      <vt:lpstr>Active School Week 2019</vt:lpstr>
      <vt:lpstr>Active Home Week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Kelly</dc:creator>
  <cp:lastModifiedBy>Nicola Kelly</cp:lastModifiedBy>
  <cp:revision>84</cp:revision>
  <dcterms:created xsi:type="dcterms:W3CDTF">2021-03-29T15:34:23Z</dcterms:created>
  <dcterms:modified xsi:type="dcterms:W3CDTF">2021-04-13T06:03:48Z</dcterms:modified>
</cp:coreProperties>
</file>